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72" r:id="rId3"/>
    <p:sldId id="258" r:id="rId4"/>
    <p:sldId id="267" r:id="rId5"/>
    <p:sldId id="274" r:id="rId6"/>
    <p:sldId id="270" r:id="rId7"/>
    <p:sldId id="273" r:id="rId8"/>
    <p:sldId id="275" r:id="rId9"/>
  </p:sldIdLst>
  <p:sldSz cx="9144000" cy="5143500" type="screen16x9"/>
  <p:notesSz cx="6858000" cy="9144000"/>
  <p:embeddedFontLst>
    <p:embeddedFont>
      <p:font typeface="Montserrat Light" panose="020B0604020202020204" charset="0"/>
      <p:regular r:id="rId11"/>
      <p:bold r:id="rId12"/>
      <p:italic r:id="rId13"/>
      <p:bold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Montserrat SemiBold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7CC3"/>
    <a:srgbClr val="CCCCFF"/>
    <a:srgbClr val="F0E1FF"/>
    <a:srgbClr val="800080"/>
    <a:srgbClr val="FBBD17"/>
    <a:srgbClr val="5938A2"/>
    <a:srgbClr val="DD4E43"/>
    <a:srgbClr val="482E84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b58f55ea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b58f55ea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8773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bee4aa6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bee4aa6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b58f55ea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b58f55ea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20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b58f55ea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b58f55ea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868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b58f55ea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b58f55ea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829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b58f55ea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b58f55ea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371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9090756a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9090756a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424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 amt="35000"/>
          </a:blip>
          <a:srcRect t="3121" b="3131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490250" y="412050"/>
            <a:ext cx="8419200" cy="33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Montserrat Light"/>
                <a:ea typeface="Montserrat Light"/>
                <a:cs typeface="Montserrat Light"/>
                <a:sym typeface="Montserrat Light"/>
              </a:rPr>
              <a:t>University of North Alabama</a:t>
            </a:r>
            <a:endParaRPr sz="36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Student Counseling Services </a:t>
            </a:r>
            <a:endParaRPr sz="4300" b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2311" y="3373875"/>
            <a:ext cx="1526851" cy="152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9319" y="3355214"/>
            <a:ext cx="1526850" cy="1509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76D27AA4-BF1E-469C-A6D1-08643F6853CF}"/>
              </a:ext>
            </a:extLst>
          </p:cNvPr>
          <p:cNvSpPr/>
          <p:nvPr/>
        </p:nvSpPr>
        <p:spPr>
          <a:xfrm>
            <a:off x="2640847" y="709647"/>
            <a:ext cx="3862303" cy="3724205"/>
          </a:xfrm>
          <a:prstGeom prst="ellipse">
            <a:avLst/>
          </a:prstGeo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84549" y="86450"/>
            <a:ext cx="9081124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Montserrat Light"/>
                <a:ea typeface="Montserrat Light"/>
                <a:cs typeface="Montserrat Light"/>
                <a:sym typeface="Montserrat Light"/>
              </a:rPr>
              <a:t>Student Counseling Services</a:t>
            </a:r>
            <a:endParaRPr sz="30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42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Who, What, When, Where</a:t>
            </a:r>
            <a:endParaRPr sz="2000" b="1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14300" lvl="0" algn="l" rtl="0">
              <a:spcBef>
                <a:spcPts val="1000"/>
              </a:spcBef>
              <a:spcAft>
                <a:spcPts val="600"/>
              </a:spcAft>
              <a:buSzPts val="1800"/>
            </a:pPr>
            <a:r>
              <a:rPr lang="en-US" sz="1800" u="sng" dirty="0">
                <a:latin typeface="Montserrat Light"/>
                <a:ea typeface="Montserrat Light"/>
                <a:cs typeface="Montserrat Light"/>
                <a:sym typeface="Montserrat Light"/>
              </a:rPr>
              <a:t>WHO:</a:t>
            </a:r>
            <a:r>
              <a:rPr lang="en" sz="1800" dirty="0">
                <a:latin typeface="Montserrat Light"/>
                <a:ea typeface="Montserrat Light"/>
                <a:cs typeface="Montserrat Light"/>
                <a:sym typeface="Montserrat Light"/>
              </a:rPr>
              <a:t>	Licensed Professional Counselors (LPC), Associate Licensed 	Counselors (ALC), Masters Level Interns, &amp; Administrative Assistant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14300" lvl="0">
              <a:spcBef>
                <a:spcPts val="1000"/>
              </a:spcBef>
              <a:buSzPts val="1800"/>
            </a:pPr>
            <a:r>
              <a:rPr lang="en-US" sz="1800" u="sng" dirty="0">
                <a:latin typeface="Montserrat Light"/>
                <a:ea typeface="Montserrat Light"/>
                <a:cs typeface="Montserrat Light"/>
                <a:sym typeface="Montserrat Light"/>
              </a:rPr>
              <a:t>WHAT:</a:t>
            </a:r>
            <a:r>
              <a:rPr lang="en-US" sz="1800" dirty="0">
                <a:latin typeface="Montserrat Light"/>
                <a:ea typeface="Montserrat Light"/>
                <a:cs typeface="Montserrat Light"/>
                <a:sym typeface="Montserrat Light"/>
              </a:rPr>
              <a:t> Solution-focused Brief Therapy</a:t>
            </a:r>
            <a:r>
              <a:rPr lang="en" sz="1200" b="1" i="1" dirty="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1200" b="1" i="1" dirty="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 b="1" i="1" dirty="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1200" b="1" i="1" dirty="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 b="1" i="1" dirty="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1200" b="1" i="1" dirty="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300" b="1" i="1" dirty="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1300" b="1" i="1" dirty="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300" b="1" i="1" dirty="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1300" b="1" i="1" dirty="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300" b="1" i="1" dirty="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1300" b="1" i="1" dirty="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300" b="1" i="1" dirty="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1300" b="1" i="1" dirty="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" sz="1200" b="1" i="1" dirty="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en" sz="1200" b="1" i="1" dirty="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800" u="sng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WHEN:</a:t>
            </a:r>
            <a: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Monday-Friday 8:00 AM to 4:30 PM</a:t>
            </a:r>
          </a:p>
          <a:p>
            <a:pPr marL="457200" lvl="0" algn="l" rtl="0">
              <a:spcBef>
                <a:spcPts val="0"/>
              </a:spcBef>
            </a:pPr>
            <a:r>
              <a:rPr lang="en" sz="1600" i="1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	  </a:t>
            </a:r>
            <a:r>
              <a:rPr lang="en" sz="1600" b="1" i="1" dirty="0">
                <a:solidFill>
                  <a:srgbClr val="482E84"/>
                </a:solidFill>
                <a:latin typeface="Montserrat"/>
                <a:ea typeface="Montserrat"/>
                <a:cs typeface="Montserrat"/>
                <a:sym typeface="Montserrat"/>
              </a:rPr>
              <a:t>Open/Closed with the University</a:t>
            </a:r>
            <a:r>
              <a:rPr lang="en" sz="1800" b="1" dirty="0">
                <a:solidFill>
                  <a:srgbClr val="482E8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    </a:t>
            </a:r>
            <a:endParaRPr sz="1800" b="1" dirty="0">
              <a:solidFill>
                <a:srgbClr val="482E84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27000" lvl="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</a:pPr>
            <a:r>
              <a:rPr lang="en-US" sz="1600" u="sng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WHERE:</a:t>
            </a:r>
            <a:r>
              <a:rPr lang="en-US" sz="16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6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1st Floor of Rice Hall</a:t>
            </a:r>
            <a:endParaRPr sz="16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algn="l" rtl="0">
              <a:spcBef>
                <a:spcPts val="0"/>
              </a:spcBef>
              <a:spcAft>
                <a:spcPts val="0"/>
              </a:spcAft>
            </a:pPr>
            <a:r>
              <a:rPr lang="en" sz="16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  726 N. Pine Street</a:t>
            </a:r>
            <a:endParaRPr sz="16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677AB8-E0CB-4AA9-9BBC-D601A503A097}"/>
              </a:ext>
            </a:extLst>
          </p:cNvPr>
          <p:cNvSpPr txBox="1"/>
          <p:nvPr/>
        </p:nvSpPr>
        <p:spPr>
          <a:xfrm>
            <a:off x="1279339" y="2571749"/>
            <a:ext cx="29264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 Light" panose="020B0604020202020204" charset="0"/>
              </a:rPr>
              <a:t>Assessments &amp; Consultations</a:t>
            </a:r>
          </a:p>
          <a:p>
            <a:r>
              <a:rPr lang="en-US" dirty="0">
                <a:solidFill>
                  <a:schemeClr val="bg1"/>
                </a:solidFill>
                <a:latin typeface="Montserrat Light" panose="020B0604020202020204" charset="0"/>
              </a:rPr>
              <a:t>Individual &amp; Group Counseling</a:t>
            </a:r>
          </a:p>
          <a:p>
            <a:r>
              <a:rPr lang="en-US" dirty="0">
                <a:solidFill>
                  <a:schemeClr val="bg1"/>
                </a:solidFill>
                <a:latin typeface="Montserrat Light" panose="020B0604020202020204" charset="0"/>
              </a:rPr>
              <a:t>Tele-Mental Health Services</a:t>
            </a:r>
          </a:p>
          <a:p>
            <a:r>
              <a:rPr lang="en-US" dirty="0">
                <a:solidFill>
                  <a:schemeClr val="bg1"/>
                </a:solidFill>
                <a:latin typeface="Montserrat Light" panose="020B0604020202020204" charset="0"/>
              </a:rPr>
              <a:t>Crisis Interventions</a:t>
            </a:r>
          </a:p>
          <a:p>
            <a:r>
              <a:rPr lang="en-US" dirty="0">
                <a:solidFill>
                  <a:schemeClr val="bg1"/>
                </a:solidFill>
                <a:latin typeface="Montserrat Light" panose="020B0604020202020204" charset="0"/>
              </a:rPr>
              <a:t>Zen Den Appointments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A779D-9130-4F13-9DFA-7D0B66B92181}"/>
              </a:ext>
            </a:extLst>
          </p:cNvPr>
          <p:cNvSpPr txBox="1"/>
          <p:nvPr/>
        </p:nvSpPr>
        <p:spPr>
          <a:xfrm>
            <a:off x="4198897" y="2571749"/>
            <a:ext cx="33151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tserrat Light" panose="020B0604020202020204" charset="0"/>
              </a:rPr>
              <a:t>Campus Referrals</a:t>
            </a:r>
          </a:p>
          <a:p>
            <a:r>
              <a:rPr lang="en-US" dirty="0">
                <a:solidFill>
                  <a:schemeClr val="bg1"/>
                </a:solidFill>
                <a:latin typeface="Montserrat Light" panose="020B0604020202020204" charset="0"/>
              </a:rPr>
              <a:t>Community Referrals</a:t>
            </a:r>
          </a:p>
          <a:p>
            <a:r>
              <a:rPr lang="en-US" dirty="0">
                <a:solidFill>
                  <a:schemeClr val="bg1"/>
                </a:solidFill>
                <a:latin typeface="Montserrat Light" panose="020B0604020202020204" charset="0"/>
              </a:rPr>
              <a:t>Presentations &amp; Activities</a:t>
            </a:r>
          </a:p>
          <a:p>
            <a:r>
              <a:rPr lang="en-US" dirty="0">
                <a:solidFill>
                  <a:schemeClr val="bg1"/>
                </a:solidFill>
                <a:latin typeface="Montserrat Light" panose="020B0604020202020204" charset="0"/>
              </a:rPr>
              <a:t>Wellness Workshops</a:t>
            </a:r>
          </a:p>
          <a:p>
            <a:r>
              <a:rPr lang="en-US" dirty="0">
                <a:solidFill>
                  <a:schemeClr val="bg1"/>
                </a:solidFill>
                <a:latin typeface="Montserrat Light" panose="020B0604020202020204" charset="0"/>
              </a:rPr>
              <a:t>Virtual Resources</a:t>
            </a:r>
          </a:p>
        </p:txBody>
      </p:sp>
      <p:pic>
        <p:nvPicPr>
          <p:cNvPr id="15" name="Google Shape;70;p13">
            <a:extLst>
              <a:ext uri="{FF2B5EF4-FFF2-40B4-BE49-F238E27FC236}">
                <a16:creationId xmlns:a16="http://schemas.microsoft.com/office/drawing/2014/main" id="{844DAAB2-4791-4865-9BB3-53BDC130339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9050" y="3373146"/>
            <a:ext cx="1526850" cy="150905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Left Bracket 18">
            <a:extLst>
              <a:ext uri="{FF2B5EF4-FFF2-40B4-BE49-F238E27FC236}">
                <a16:creationId xmlns:a16="http://schemas.microsoft.com/office/drawing/2014/main" id="{40A4A1C8-7880-40E4-9BF4-44ADE157BA9A}"/>
              </a:ext>
            </a:extLst>
          </p:cNvPr>
          <p:cNvSpPr/>
          <p:nvPr/>
        </p:nvSpPr>
        <p:spPr>
          <a:xfrm>
            <a:off x="1192226" y="2585602"/>
            <a:ext cx="160372" cy="1169551"/>
          </a:xfrm>
          <a:prstGeom prst="leftBracket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ket 21">
            <a:extLst>
              <a:ext uri="{FF2B5EF4-FFF2-40B4-BE49-F238E27FC236}">
                <a16:creationId xmlns:a16="http://schemas.microsoft.com/office/drawing/2014/main" id="{3199724A-9ADB-4035-9676-E175DE397A0C}"/>
              </a:ext>
            </a:extLst>
          </p:cNvPr>
          <p:cNvSpPr/>
          <p:nvPr/>
        </p:nvSpPr>
        <p:spPr>
          <a:xfrm rot="10800000">
            <a:off x="6475439" y="2585602"/>
            <a:ext cx="160372" cy="1169551"/>
          </a:xfrm>
          <a:prstGeom prst="leftBracket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oogle Shape;92;p16">
            <a:extLst>
              <a:ext uri="{FF2B5EF4-FFF2-40B4-BE49-F238E27FC236}">
                <a16:creationId xmlns:a16="http://schemas.microsoft.com/office/drawing/2014/main" id="{F633FB20-2B02-4D04-983C-61B77ABAA4D9}"/>
              </a:ext>
            </a:extLst>
          </p:cNvPr>
          <p:cNvSpPr txBox="1"/>
          <p:nvPr/>
        </p:nvSpPr>
        <p:spPr>
          <a:xfrm>
            <a:off x="4938178" y="2067037"/>
            <a:ext cx="4086141" cy="54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1600" b="1" dirty="0">
                <a:solidFill>
                  <a:schemeClr val="lt1"/>
                </a:solidFill>
                <a:highlight>
                  <a:srgbClr val="800080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CONFIDENTIAL</a:t>
            </a:r>
            <a:r>
              <a:rPr lang="en-US" sz="1600" dirty="0">
                <a:solidFill>
                  <a:schemeClr val="lt1"/>
                </a:solidFill>
                <a:highlight>
                  <a:srgbClr val="800080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 SETTING</a:t>
            </a:r>
          </a:p>
        </p:txBody>
      </p:sp>
    </p:spTree>
    <p:extLst>
      <p:ext uri="{BB962C8B-B14F-4D97-AF65-F5344CB8AC3E}">
        <p14:creationId xmlns:p14="http://schemas.microsoft.com/office/powerpoint/2010/main" val="11181963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284550" y="86450"/>
            <a:ext cx="8574900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Montserrat Light"/>
                <a:ea typeface="Montserrat Light"/>
                <a:cs typeface="Montserrat Light"/>
                <a:sym typeface="Montserrat Light"/>
              </a:rPr>
              <a:t>Student Counseling Services</a:t>
            </a:r>
            <a:endParaRPr sz="30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1st Floor Rice Hall </a:t>
            </a:r>
            <a:endParaRPr sz="4200" b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l="11565" r="21362"/>
          <a:stretch/>
        </p:blipFill>
        <p:spPr>
          <a:xfrm>
            <a:off x="2414154" y="1423949"/>
            <a:ext cx="4315691" cy="330642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</p:pic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3216" y="4101315"/>
            <a:ext cx="879764" cy="7985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3;p21">
            <a:extLst>
              <a:ext uri="{FF2B5EF4-FFF2-40B4-BE49-F238E27FC236}">
                <a16:creationId xmlns:a16="http://schemas.microsoft.com/office/drawing/2014/main" id="{8192C9F2-8AF6-43DF-ABD0-2FCB2A777720}"/>
              </a:ext>
            </a:extLst>
          </p:cNvPr>
          <p:cNvSpPr/>
          <p:nvPr/>
        </p:nvSpPr>
        <p:spPr>
          <a:xfrm rot="3043588">
            <a:off x="3695778" y="1345885"/>
            <a:ext cx="678354" cy="471842"/>
          </a:xfrm>
          <a:prstGeom prst="rightArrow">
            <a:avLst>
              <a:gd name="adj1" fmla="val 50000"/>
              <a:gd name="adj2" fmla="val 96631"/>
            </a:avLst>
          </a:prstGeom>
          <a:solidFill>
            <a:srgbClr val="800080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5834" y="3360524"/>
            <a:ext cx="1526850" cy="15090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D708700-13FE-411F-8821-3C40261909B3}"/>
              </a:ext>
            </a:extLst>
          </p:cNvPr>
          <p:cNvSpPr/>
          <p:nvPr/>
        </p:nvSpPr>
        <p:spPr>
          <a:xfrm>
            <a:off x="2640848" y="709647"/>
            <a:ext cx="3862303" cy="3724205"/>
          </a:xfrm>
          <a:prstGeom prst="ellipse">
            <a:avLst/>
          </a:prstGeom>
          <a:blipFill dpi="0" rotWithShape="1"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284550" y="86450"/>
            <a:ext cx="8574900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Montserrat Light"/>
                <a:ea typeface="Montserrat Light"/>
                <a:cs typeface="Montserrat Light"/>
                <a:sym typeface="Montserrat Light"/>
              </a:rPr>
              <a:t>Student Counseling Services</a:t>
            </a:r>
            <a:endParaRPr sz="30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lvl="0"/>
            <a:r>
              <a:rPr lang="en" sz="40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Common Concerns Addressed</a:t>
            </a:r>
            <a:br>
              <a:rPr lang="en" sz="40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20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Montserrat Light"/>
                <a:ea typeface="Montserrat Light"/>
                <a:cs typeface="Montserrat Light"/>
                <a:sym typeface="Montserrat Light"/>
              </a:rPr>
              <a:t>Adjustment/Transition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Montserrat Light"/>
                <a:ea typeface="Montserrat Light"/>
                <a:cs typeface="Montserrat Light"/>
                <a:sym typeface="Montserrat Light"/>
              </a:rPr>
              <a:t>Alcohol/Other drugs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Montserrat Light"/>
                <a:ea typeface="Montserrat Light"/>
                <a:cs typeface="Montserrat Light"/>
                <a:sym typeface="Montserrat Light"/>
              </a:rPr>
              <a:t>Anger management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Montserrat Light"/>
                <a:ea typeface="Montserrat Light"/>
                <a:cs typeface="Montserrat Light"/>
                <a:sym typeface="Montserrat Light"/>
              </a:rPr>
              <a:t>Anxiety/Stress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Montserrat Light"/>
                <a:ea typeface="Montserrat Light"/>
                <a:cs typeface="Montserrat Light"/>
                <a:sym typeface="Montserrat Light"/>
              </a:rPr>
              <a:t>Depression/Mood disturbance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Montserrat Light"/>
                <a:ea typeface="Montserrat Light"/>
                <a:cs typeface="Montserrat Light"/>
                <a:sym typeface="Montserrat Light"/>
              </a:rPr>
              <a:t>Eating/Body-image concerns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Montserrat Light"/>
                <a:ea typeface="Montserrat Light"/>
                <a:cs typeface="Montserrat Light"/>
                <a:sym typeface="Montserrat Light"/>
              </a:rPr>
              <a:t>Grief/Loss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Montserrat Light"/>
                <a:ea typeface="Montserrat Light"/>
                <a:cs typeface="Montserrat Light"/>
                <a:sym typeface="Montserrat Light"/>
              </a:rPr>
              <a:t>Gender identity/expression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431192" y="1467009"/>
            <a:ext cx="4163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Relationship Conflicts</a:t>
            </a:r>
            <a:endParaRPr sz="18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Sexual/affectional orientation</a:t>
            </a:r>
            <a:endParaRPr sz="18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Spirituality </a:t>
            </a:r>
            <a:endParaRPr sz="18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Suicidality/Safety concerns</a:t>
            </a:r>
            <a:endParaRPr sz="18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12502412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5834" y="3360524"/>
            <a:ext cx="1526850" cy="15090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D708700-13FE-411F-8821-3C40261909B3}"/>
              </a:ext>
            </a:extLst>
          </p:cNvPr>
          <p:cNvSpPr/>
          <p:nvPr/>
        </p:nvSpPr>
        <p:spPr>
          <a:xfrm>
            <a:off x="2640848" y="709647"/>
            <a:ext cx="3862303" cy="3724205"/>
          </a:xfrm>
          <a:prstGeom prst="ellipse">
            <a:avLst/>
          </a:prstGeom>
          <a:blipFill dpi="0" rotWithShape="1">
            <a:blip r:embed="rId4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/>
          </p:nvPr>
        </p:nvSpPr>
        <p:spPr>
          <a:xfrm>
            <a:off x="284550" y="86450"/>
            <a:ext cx="8574900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Montserrat Light"/>
                <a:ea typeface="Montserrat Light"/>
                <a:cs typeface="Montserrat Light"/>
                <a:sym typeface="Montserrat Light"/>
              </a:rPr>
              <a:t>Student Counseling Services</a:t>
            </a:r>
            <a:endParaRPr sz="30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lvl="0"/>
            <a:r>
              <a:rPr lang="en" sz="40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Common Concerns Addressed</a:t>
            </a:r>
            <a:br>
              <a:rPr lang="en" sz="40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20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Montserrat Light"/>
                <a:ea typeface="Montserrat Light"/>
                <a:cs typeface="Montserrat Light"/>
                <a:sym typeface="Montserrat Light"/>
              </a:rPr>
              <a:t>Adjustment/Transition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Montserrat Light"/>
                <a:ea typeface="Montserrat Light"/>
                <a:cs typeface="Montserrat Light"/>
                <a:sym typeface="Montserrat Light"/>
              </a:rPr>
              <a:t>Alcohol/Other drugs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Montserrat Light"/>
                <a:ea typeface="Montserrat Light"/>
                <a:cs typeface="Montserrat Light"/>
                <a:sym typeface="Montserrat Light"/>
              </a:rPr>
              <a:t>Anger management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highlight>
                  <a:srgbClr val="800080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Anxiety/Stress</a:t>
            </a:r>
            <a:endParaRPr sz="1800" dirty="0">
              <a:highlight>
                <a:srgbClr val="800080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highlight>
                  <a:srgbClr val="800080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Depression</a:t>
            </a:r>
            <a:r>
              <a:rPr lang="en" sz="1800" dirty="0">
                <a:latin typeface="Montserrat Light"/>
                <a:ea typeface="Montserrat Light"/>
                <a:cs typeface="Montserrat Light"/>
                <a:sym typeface="Montserrat Light"/>
              </a:rPr>
              <a:t>/Mood disturbance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Montserrat Light"/>
                <a:ea typeface="Montserrat Light"/>
                <a:cs typeface="Montserrat Light"/>
                <a:sym typeface="Montserrat Light"/>
              </a:rPr>
              <a:t>Eating/Body-image concerns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Montserrat Light"/>
                <a:ea typeface="Montserrat Light"/>
                <a:cs typeface="Montserrat Light"/>
                <a:sym typeface="Montserrat Light"/>
              </a:rPr>
              <a:t>Grief/Loss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latin typeface="Montserrat Light"/>
                <a:ea typeface="Montserrat Light"/>
                <a:cs typeface="Montserrat Light"/>
                <a:sym typeface="Montserrat Light"/>
              </a:rPr>
              <a:t>Gender identity/expression</a:t>
            </a:r>
            <a:endParaRPr sz="18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4431192" y="1467009"/>
            <a:ext cx="4163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Relationship Conflicts</a:t>
            </a:r>
            <a:endParaRPr sz="18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Sexual/affectional orientation</a:t>
            </a:r>
            <a:endParaRPr sz="18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Spirituality </a:t>
            </a:r>
            <a:endParaRPr sz="18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800"/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Suicidality/Safety concerns</a:t>
            </a:r>
            <a:endParaRPr sz="18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" name="Google Shape;92;p16">
            <a:extLst>
              <a:ext uri="{FF2B5EF4-FFF2-40B4-BE49-F238E27FC236}">
                <a16:creationId xmlns:a16="http://schemas.microsoft.com/office/drawing/2014/main" id="{CB4F1681-5E76-46DB-B87D-110E1402C72B}"/>
              </a:ext>
            </a:extLst>
          </p:cNvPr>
          <p:cNvSpPr txBox="1"/>
          <p:nvPr/>
        </p:nvSpPr>
        <p:spPr>
          <a:xfrm rot="20983907">
            <a:off x="24320" y="2120742"/>
            <a:ext cx="3020933" cy="54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2400" dirty="0">
                <a:solidFill>
                  <a:schemeClr val="lt1"/>
                </a:solidFill>
                <a:highlight>
                  <a:srgbClr val="FBBD17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TOP CONCERNS</a:t>
            </a:r>
            <a:endParaRPr sz="2400" dirty="0">
              <a:solidFill>
                <a:schemeClr val="lt1"/>
              </a:solidFill>
              <a:highlight>
                <a:srgbClr val="FBBD17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689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9E169988-699A-4624-BE5C-2D44F3B7ED8B}"/>
              </a:ext>
            </a:extLst>
          </p:cNvPr>
          <p:cNvSpPr/>
          <p:nvPr/>
        </p:nvSpPr>
        <p:spPr>
          <a:xfrm>
            <a:off x="2640848" y="709647"/>
            <a:ext cx="3862303" cy="3724205"/>
          </a:xfrm>
          <a:prstGeom prst="ellipse">
            <a:avLst/>
          </a:prstGeo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84550" y="86450"/>
            <a:ext cx="8201359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Montserrat Light"/>
                <a:ea typeface="Montserrat Light"/>
                <a:cs typeface="Montserrat Light"/>
                <a:sym typeface="Montserrat Light"/>
              </a:rPr>
              <a:t>Student Counseling Services</a:t>
            </a:r>
            <a:endParaRPr sz="30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buNone/>
            </a:pPr>
            <a:r>
              <a:rPr lang="en-US" sz="42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Appointments</a:t>
            </a:r>
            <a:endParaRPr sz="2000" b="1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14300" lvl="0" algn="ctr" rtl="0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SzPts val="1800"/>
            </a:pPr>
            <a:r>
              <a:rPr lang="en-US" sz="1800" dirty="0">
                <a:latin typeface="Montserrat Light"/>
                <a:ea typeface="Montserrat Light"/>
                <a:cs typeface="Montserrat Light"/>
                <a:sym typeface="Montserrat Light"/>
              </a:rPr>
              <a:t>SCS is now offering </a:t>
            </a:r>
            <a:r>
              <a:rPr lang="en-US" sz="1800" dirty="0">
                <a:highlight>
                  <a:srgbClr val="800080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Tele-Mental Health sessions via </a:t>
            </a:r>
            <a:r>
              <a:rPr lang="en-US" sz="1800" b="1" dirty="0">
                <a:highlight>
                  <a:srgbClr val="800080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Zoom</a:t>
            </a:r>
            <a:r>
              <a:rPr lang="en-US" sz="1800" dirty="0">
                <a:highlight>
                  <a:srgbClr val="800080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 Healthcare </a:t>
            </a:r>
            <a:r>
              <a:rPr lang="en-US" sz="1800" dirty="0">
                <a:latin typeface="Montserrat Light"/>
                <a:ea typeface="Montserrat Light"/>
                <a:cs typeface="Montserrat Light"/>
                <a:sym typeface="Montserrat Light"/>
              </a:rPr>
              <a:t/>
            </a:r>
            <a:br>
              <a:rPr lang="en-US" sz="1800" dirty="0"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800" dirty="0">
                <a:latin typeface="Montserrat Light"/>
                <a:ea typeface="Montserrat Light"/>
                <a:cs typeface="Montserrat Light"/>
                <a:sym typeface="Montserrat Light"/>
              </a:rPr>
              <a:t>as a </a:t>
            </a:r>
            <a:r>
              <a:rPr lang="en-US" sz="1800" b="1" dirty="0">
                <a:latin typeface="Montserrat Light"/>
                <a:ea typeface="Montserrat Light"/>
                <a:cs typeface="Montserrat Light"/>
                <a:sym typeface="Montserrat Light"/>
              </a:rPr>
              <a:t>first line of service </a:t>
            </a:r>
            <a:r>
              <a:rPr lang="en-US" sz="1800" dirty="0">
                <a:latin typeface="Montserrat Light"/>
                <a:ea typeface="Montserrat Light"/>
                <a:cs typeface="Montserrat Light"/>
                <a:sym typeface="Montserrat Light"/>
              </a:rPr>
              <a:t>to all actively enrolled UNA students. </a:t>
            </a:r>
          </a:p>
          <a:p>
            <a:pPr marL="457200" lvl="0" indent="-342900" algn="l" rtl="0">
              <a:spcAft>
                <a:spcPts val="0"/>
              </a:spcAft>
              <a:buSzPts val="1800"/>
              <a:buFont typeface="+mj-lt"/>
              <a:buAutoNum type="arabicPeriod"/>
            </a:pPr>
            <a:r>
              <a:rPr lang="en-US" sz="1800" dirty="0">
                <a:latin typeface="Montserrat Light"/>
                <a:ea typeface="Montserrat Light"/>
                <a:cs typeface="Montserrat Light"/>
                <a:sym typeface="Montserrat Light"/>
              </a:rPr>
              <a:t>Call SCS at </a:t>
            </a:r>
            <a:r>
              <a:rPr lang="en-US" sz="1800" b="1" dirty="0">
                <a:solidFill>
                  <a:srgbClr val="482E84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256-765-5215</a:t>
            </a:r>
            <a:endParaRPr lang="en-US" sz="1400" b="1" i="1" dirty="0">
              <a:solidFill>
                <a:srgbClr val="482E8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42900" algn="l" rtl="0">
              <a:spcAft>
                <a:spcPts val="0"/>
              </a:spcAft>
              <a:buClr>
                <a:srgbClr val="FFFFFF"/>
              </a:buClr>
              <a:buSzPts val="1800"/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Complete Phone Assessment &amp; Screening</a:t>
            </a:r>
          </a:p>
          <a:p>
            <a:pPr marL="469900" lvl="0" indent="-342900" algn="l" rtl="0">
              <a:spcAft>
                <a:spcPts val="0"/>
              </a:spcAft>
              <a:buClr>
                <a:srgbClr val="FFFFFF"/>
              </a:buClr>
              <a:buSzPct val="100000"/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Follow-up with </a:t>
            </a:r>
            <a:r>
              <a:rPr lang="en-US" sz="1800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Individualized, Stepped Care Recommendation</a:t>
            </a:r>
            <a: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:</a:t>
            </a:r>
            <a:b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/>
            </a:r>
            <a:b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/>
            </a:r>
            <a:b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/>
            </a:r>
            <a:b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/>
            </a:r>
            <a:b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/>
            </a:r>
            <a:b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lang="en-US" sz="18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Montserrat Light"/>
                <a:ea typeface="Montserrat Light"/>
                <a:cs typeface="Montserrat Light"/>
                <a:sym typeface="Montserrat Light"/>
              </a:rPr>
              <a:t/>
            </a:r>
            <a:br>
              <a:rPr lang="en-US" sz="3000" dirty="0">
                <a:latin typeface="Montserrat Light"/>
                <a:ea typeface="Montserrat Light"/>
                <a:cs typeface="Montserrat Light"/>
                <a:sym typeface="Montserrat Light"/>
              </a:rPr>
            </a:br>
            <a:endParaRPr sz="30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58DCC9-291F-4579-8CB5-063096F1260A}"/>
              </a:ext>
            </a:extLst>
          </p:cNvPr>
          <p:cNvSpPr/>
          <p:nvPr/>
        </p:nvSpPr>
        <p:spPr>
          <a:xfrm>
            <a:off x="854345" y="2970967"/>
            <a:ext cx="49593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Lion Chats/Same day Sessions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Individual Counseling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Group Counseling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Self-help Psychoeducation</a:t>
            </a:r>
          </a:p>
        </p:txBody>
      </p:sp>
      <p:sp>
        <p:nvSpPr>
          <p:cNvPr id="9" name="Google Shape;92;p16">
            <a:extLst>
              <a:ext uri="{FF2B5EF4-FFF2-40B4-BE49-F238E27FC236}">
                <a16:creationId xmlns:a16="http://schemas.microsoft.com/office/drawing/2014/main" id="{F91B603F-1C0A-4444-B188-88DE988BA799}"/>
              </a:ext>
            </a:extLst>
          </p:cNvPr>
          <p:cNvSpPr txBox="1"/>
          <p:nvPr/>
        </p:nvSpPr>
        <p:spPr>
          <a:xfrm rot="434951">
            <a:off x="7371822" y="1193390"/>
            <a:ext cx="1671357" cy="54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</a:pPr>
            <a:r>
              <a:rPr lang="en-US" sz="1200" dirty="0">
                <a:solidFill>
                  <a:schemeClr val="lt1"/>
                </a:solidFill>
                <a:highlight>
                  <a:srgbClr val="FBBD17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HIPPA compliant</a:t>
            </a:r>
            <a:endParaRPr sz="1200" dirty="0">
              <a:solidFill>
                <a:schemeClr val="lt1"/>
              </a:solidFill>
              <a:highlight>
                <a:srgbClr val="FBBD17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57C079-C350-48B6-A173-7A6BA00DFD74}"/>
              </a:ext>
            </a:extLst>
          </p:cNvPr>
          <p:cNvSpPr/>
          <p:nvPr/>
        </p:nvSpPr>
        <p:spPr>
          <a:xfrm>
            <a:off x="4365612" y="297096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Emotional Wellness Workshops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Virtual Mental Health Resources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Campus/Community Referral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Zen Den Appointments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34BE81-6B45-442C-8468-2E820E6471E9}"/>
              </a:ext>
            </a:extLst>
          </p:cNvPr>
          <p:cNvSpPr/>
          <p:nvPr/>
        </p:nvSpPr>
        <p:spPr>
          <a:xfrm>
            <a:off x="284550" y="4179181"/>
            <a:ext cx="8574900" cy="813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"/>
              </a:spcAft>
              <a:buClr>
                <a:schemeClr val="bg1"/>
              </a:buClr>
            </a:pPr>
            <a:r>
              <a:rPr lang="en-US" sz="1800" u="sng" dirty="0">
                <a:solidFill>
                  <a:schemeClr val="bg1"/>
                </a:solidFill>
                <a:latin typeface="Montserrat Light" panose="020B0604020202020204" charset="0"/>
              </a:rPr>
              <a:t>AVAILABLE:</a:t>
            </a:r>
            <a:r>
              <a:rPr lang="en-US" sz="1800" dirty="0">
                <a:solidFill>
                  <a:schemeClr val="bg1"/>
                </a:solidFill>
                <a:latin typeface="Montserrat Light" panose="020B060402020202020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Montserrat Light" panose="020B0604020202020204" charset="0"/>
              </a:rPr>
              <a:t>MON-FRI</a:t>
            </a:r>
            <a:r>
              <a:rPr lang="en-US" sz="1800" dirty="0">
                <a:solidFill>
                  <a:schemeClr val="bg1"/>
                </a:solidFill>
                <a:latin typeface="Montserrat Light" panose="020B060402020202020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Montserrat Light" panose="020B0604020202020204" charset="0"/>
              </a:rPr>
              <a:t>from</a:t>
            </a:r>
            <a:r>
              <a:rPr lang="en-US" sz="1800" dirty="0">
                <a:solidFill>
                  <a:schemeClr val="bg1"/>
                </a:solidFill>
                <a:latin typeface="Montserrat Light" panose="020B0604020202020204" charset="0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Montserrat Light" panose="020B0604020202020204" charset="0"/>
              </a:rPr>
              <a:t>8:00 AM </a:t>
            </a:r>
            <a:r>
              <a:rPr lang="en-US" sz="1600" b="1" dirty="0">
                <a:solidFill>
                  <a:schemeClr val="bg1"/>
                </a:solidFill>
                <a:latin typeface="Montserrat Light" panose="020B0604020202020204" charset="0"/>
              </a:rPr>
              <a:t>to</a:t>
            </a:r>
            <a:r>
              <a:rPr lang="en-US" sz="1800" b="1" dirty="0">
                <a:solidFill>
                  <a:schemeClr val="bg1"/>
                </a:solidFill>
                <a:latin typeface="Montserrat Light" panose="020B0604020202020204" charset="0"/>
              </a:rPr>
              <a:t> 4:30 PM</a:t>
            </a:r>
          </a:p>
          <a:p>
            <a:pPr algn="ctr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  <a:latin typeface="Montserrat Light" panose="020B0604020202020204" charset="0"/>
              </a:rPr>
              <a:t>Counselor on sight for emergent needs during regular business hours.</a:t>
            </a:r>
          </a:p>
          <a:p>
            <a:pPr algn="ctr"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  <a:latin typeface="Montserrat Light" panose="020B0604020202020204" charset="0"/>
              </a:rPr>
              <a:t>UNA MANE CARD</a:t>
            </a:r>
            <a:r>
              <a:rPr lang="en-US" b="1" i="1" dirty="0">
                <a:solidFill>
                  <a:schemeClr val="bg1"/>
                </a:solidFill>
                <a:latin typeface="Montserrat Light" panose="020B0604020202020204" charset="0"/>
              </a:rPr>
              <a:t> </a:t>
            </a:r>
            <a:r>
              <a:rPr lang="en-US" i="1" dirty="0">
                <a:solidFill>
                  <a:schemeClr val="bg1"/>
                </a:solidFill>
                <a:latin typeface="Montserrat Light" panose="020B0604020202020204" charset="0"/>
              </a:rPr>
              <a:t>required </a:t>
            </a:r>
            <a:r>
              <a:rPr lang="en-US" dirty="0">
                <a:solidFill>
                  <a:schemeClr val="bg1"/>
                </a:solidFill>
                <a:latin typeface="Montserrat Light" panose="020B0604020202020204" charset="0"/>
              </a:rPr>
              <a:t>for appointments &amp; building access.</a:t>
            </a:r>
          </a:p>
        </p:txBody>
      </p:sp>
    </p:spTree>
    <p:extLst>
      <p:ext uri="{BB962C8B-B14F-4D97-AF65-F5344CB8AC3E}">
        <p14:creationId xmlns:p14="http://schemas.microsoft.com/office/powerpoint/2010/main" val="182763580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id="{E2672C2A-F159-409A-A2A4-BC22F72DEC83}"/>
              </a:ext>
            </a:extLst>
          </p:cNvPr>
          <p:cNvSpPr/>
          <p:nvPr/>
        </p:nvSpPr>
        <p:spPr>
          <a:xfrm>
            <a:off x="2640848" y="709647"/>
            <a:ext cx="3862303" cy="3724205"/>
          </a:xfrm>
          <a:prstGeom prst="ellipse">
            <a:avLst/>
          </a:prstGeo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284550" y="86450"/>
            <a:ext cx="9627012" cy="3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Montserrat Light"/>
                <a:ea typeface="Montserrat Light"/>
                <a:cs typeface="Montserrat Light"/>
                <a:sym typeface="Montserrat Light"/>
              </a:rPr>
              <a:t>Student Counseling Services</a:t>
            </a:r>
            <a:endParaRPr sz="30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42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Resources &amp; Media</a:t>
            </a:r>
            <a:endParaRPr sz="2000" b="1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114300">
              <a:lnSpc>
                <a:spcPct val="125000"/>
              </a:lnSpc>
              <a:buClr>
                <a:srgbClr val="FFFFFF"/>
              </a:buClr>
              <a:buSzPts val="1800"/>
            </a:pPr>
            <a:r>
              <a:rPr lang="en-US" sz="32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	V I S I T  </a:t>
            </a:r>
            <a:r>
              <a:rPr lang="en-US" sz="2400" dirty="0">
                <a:solidFill>
                  <a:srgbClr val="FFFFFF"/>
                </a:solidFill>
                <a:highlight>
                  <a:srgbClr val="800080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una.edu/counseling</a:t>
            </a:r>
            <a:r>
              <a:rPr lang="en-US" sz="24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24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	</a:t>
            </a:r>
            <a:r>
              <a:rPr lang="en-US" sz="32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 O L </a:t>
            </a:r>
            <a:r>
              <a:rPr lang="en-US" sz="32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</a:t>
            </a:r>
            <a:r>
              <a:rPr lang="en-US" sz="32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 W  </a:t>
            </a:r>
            <a:r>
              <a:rPr lang="en-US" sz="2400" dirty="0">
                <a:solidFill>
                  <a:srgbClr val="FFFFFF"/>
                </a:solidFill>
                <a:highlight>
                  <a:srgbClr val="5938A2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@</a:t>
            </a:r>
            <a:r>
              <a:rPr lang="en-US" sz="2400" dirty="0" err="1">
                <a:solidFill>
                  <a:srgbClr val="FFFFFF"/>
                </a:solidFill>
                <a:highlight>
                  <a:srgbClr val="5938A2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una_scs</a:t>
            </a:r>
            <a:r>
              <a:rPr lang="en-US" sz="2400" dirty="0">
                <a:solidFill>
                  <a:srgbClr val="FFFFFF"/>
                </a:solidFill>
                <a:highlight>
                  <a:srgbClr val="5938A2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/>
            </a:r>
            <a:br>
              <a:rPr lang="en-US" sz="24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24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	</a:t>
            </a:r>
            <a:r>
              <a:rPr lang="en-US" sz="32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 O L </a:t>
            </a:r>
            <a:r>
              <a:rPr lang="en-US" sz="3200" dirty="0" err="1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</a:t>
            </a:r>
            <a:r>
              <a:rPr lang="en-US" sz="32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O W  </a:t>
            </a:r>
            <a:r>
              <a:rPr lang="en-US" sz="2400" dirty="0">
                <a:solidFill>
                  <a:srgbClr val="FFFFFF"/>
                </a:solidFill>
                <a:highlight>
                  <a:srgbClr val="FBBD17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@unastudentcoun1</a:t>
            </a:r>
            <a:r>
              <a:rPr lang="en-US" sz="20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20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/>
            </a:r>
            <a:br>
              <a:rPr lang="en-US" sz="20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/>
            </a:r>
            <a:br>
              <a:rPr lang="en-US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" sz="16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	</a:t>
            </a:r>
            <a:endParaRPr sz="16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3EB16-2940-4EF2-B83F-64594CD04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543" y="2335871"/>
            <a:ext cx="482349" cy="482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5C6874-E9E5-41BC-9765-39BCB93CF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429" y="2917750"/>
            <a:ext cx="516462" cy="516462"/>
          </a:xfrm>
          <a:prstGeom prst="rect">
            <a:avLst/>
          </a:prstGeom>
        </p:spPr>
      </p:pic>
      <p:sp>
        <p:nvSpPr>
          <p:cNvPr id="11" name="Action Button: Get Information 1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8A6387C-8C94-434C-8BA1-DE82BFABE9D7}"/>
              </a:ext>
            </a:extLst>
          </p:cNvPr>
          <p:cNvSpPr/>
          <p:nvPr/>
        </p:nvSpPr>
        <p:spPr>
          <a:xfrm>
            <a:off x="1594542" y="1756612"/>
            <a:ext cx="482349" cy="425302"/>
          </a:xfrm>
          <a:prstGeom prst="actionButtonInformation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22E8E5-9CCF-4686-8CFA-2CA43FEDA543}"/>
              </a:ext>
            </a:extLst>
          </p:cNvPr>
          <p:cNvSpPr/>
          <p:nvPr/>
        </p:nvSpPr>
        <p:spPr>
          <a:xfrm>
            <a:off x="0" y="360993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for service information, mental health resources, &amp; virtual coping strategies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7561760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3"/>
          <p:cNvPicPr preferRelativeResize="0"/>
          <p:nvPr/>
        </p:nvPicPr>
        <p:blipFill rotWithShape="1">
          <a:blip r:embed="rId3">
            <a:alphaModFix amt="35000"/>
          </a:blip>
          <a:srcRect t="3121" b="3131"/>
          <a:stretch/>
        </p:blipFill>
        <p:spPr>
          <a:xfrm>
            <a:off x="0" y="-11768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490250" y="412050"/>
            <a:ext cx="8419200" cy="33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Montserrat Light"/>
                <a:ea typeface="Montserrat Light"/>
                <a:cs typeface="Montserrat Light"/>
                <a:sym typeface="Montserrat Light"/>
              </a:rPr>
              <a:t>University of North Alabama</a:t>
            </a:r>
            <a:endParaRPr sz="36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dirty="0">
                <a:latin typeface="Montserrat SemiBold"/>
                <a:ea typeface="Montserrat SemiBold"/>
                <a:cs typeface="Montserrat SemiBold"/>
                <a:sym typeface="Montserrat SemiBold"/>
              </a:rPr>
              <a:t>Student Counseling Services </a:t>
            </a:r>
            <a:endParaRPr sz="4300" b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latin typeface="Montserrat Light"/>
                <a:ea typeface="Montserrat Light"/>
                <a:cs typeface="Montserrat Light"/>
                <a:sym typeface="Montserrat Light"/>
              </a:rPr>
              <a:t>1st Floor of Rice Hall | 256.765.5215</a:t>
            </a:r>
            <a:endParaRPr sz="30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2311" y="3373875"/>
            <a:ext cx="1526851" cy="152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89319" y="3355214"/>
            <a:ext cx="1526850" cy="1509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21923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344</Words>
  <Application>Microsoft Office PowerPoint</Application>
  <PresentationFormat>On-screen Show (16:9)</PresentationFormat>
  <Paragraphs>80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Montserrat Light</vt:lpstr>
      <vt:lpstr>Montserrat</vt:lpstr>
      <vt:lpstr>Roboto</vt:lpstr>
      <vt:lpstr>Arial</vt:lpstr>
      <vt:lpstr>Montserrat SemiBold</vt:lpstr>
      <vt:lpstr>Material</vt:lpstr>
      <vt:lpstr>University of North Alabama Student Counseling Services  </vt:lpstr>
      <vt:lpstr>Student Counseling Services Who, What, When, Where WHO: Licensed Professional Counselors (LPC), Associate Licensed  Counselors (ALC), Masters Level Interns, &amp; Administrative Assistant WHAT: Solution-focused Brief Therapy        WHEN: Monday-Friday 8:00 AM to 4:30 PM    Open/Closed with the University      WHERE: 1st Floor of Rice Hall    726 N. Pine Street  </vt:lpstr>
      <vt:lpstr>Student Counseling Services 1st Floor Rice Hall     </vt:lpstr>
      <vt:lpstr>Student Counseling Services Common Concerns Addressed  Adjustment/Transition Alcohol/Other drugs Anger management Anxiety/Stress Depression/Mood disturbance Eating/Body-image concerns Grief/Loss Gender identity/expression  </vt:lpstr>
      <vt:lpstr>Student Counseling Services Common Concerns Addressed  Adjustment/Transition Alcohol/Other drugs Anger management Anxiety/Stress Depression/Mood disturbance Eating/Body-image concerns Grief/Loss Gender identity/expression  </vt:lpstr>
      <vt:lpstr>Student Counseling Services Appointments SCS is now offering Tele-Mental Health sessions via Zoom Healthcare  as a first line of service to all actively enrolled UNA students.  Call SCS at 256-765-5215 Complete Phone Assessment &amp; Screening Follow-up with Individualized, Stepped Care Recommendation:         </vt:lpstr>
      <vt:lpstr>Student Counseling Services Resources &amp; Media   V I S I T  una.edu/counseling   F O L L O W  @una_scs    F O L L O W  @unastudentcoun1     </vt:lpstr>
      <vt:lpstr>University of North Alabama Student Counseling Services  1st Floor of Rice Hall | 256.765.5215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North Alabama Student Counseling Services</dc:title>
  <dc:creator>Lake, Laci Breanna</dc:creator>
  <cp:lastModifiedBy>Shell, Sarah</cp:lastModifiedBy>
  <cp:revision>46</cp:revision>
  <dcterms:modified xsi:type="dcterms:W3CDTF">2020-08-20T21:57:06Z</dcterms:modified>
</cp:coreProperties>
</file>